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95"/>
  </p:notesMasterIdLst>
  <p:handoutMasterIdLst>
    <p:handoutMasterId r:id="rId96"/>
  </p:handoutMasterIdLst>
  <p:sldIdLst>
    <p:sldId id="1460" r:id="rId2"/>
    <p:sldId id="298" r:id="rId3"/>
    <p:sldId id="1569" r:id="rId4"/>
    <p:sldId id="1567" r:id="rId5"/>
    <p:sldId id="1556" r:id="rId6"/>
    <p:sldId id="1522" r:id="rId7"/>
    <p:sldId id="1523" r:id="rId8"/>
    <p:sldId id="1524" r:id="rId9"/>
    <p:sldId id="1526" r:id="rId10"/>
    <p:sldId id="1527" r:id="rId11"/>
    <p:sldId id="1529" r:id="rId12"/>
    <p:sldId id="1530" r:id="rId13"/>
    <p:sldId id="1566" r:id="rId14"/>
    <p:sldId id="1531" r:id="rId15"/>
    <p:sldId id="1532" r:id="rId16"/>
    <p:sldId id="1533" r:id="rId17"/>
    <p:sldId id="1534" r:id="rId18"/>
    <p:sldId id="1536" r:id="rId19"/>
    <p:sldId id="1537" r:id="rId20"/>
    <p:sldId id="1461" r:id="rId21"/>
    <p:sldId id="1557" r:id="rId22"/>
    <p:sldId id="1462" r:id="rId23"/>
    <p:sldId id="1463" r:id="rId24"/>
    <p:sldId id="1465" r:id="rId25"/>
    <p:sldId id="1472" r:id="rId26"/>
    <p:sldId id="1473" r:id="rId27"/>
    <p:sldId id="1474" r:id="rId28"/>
    <p:sldId id="1475" r:id="rId29"/>
    <p:sldId id="1480" r:id="rId30"/>
    <p:sldId id="1481" r:id="rId31"/>
    <p:sldId id="1482" r:id="rId32"/>
    <p:sldId id="1483" r:id="rId33"/>
    <p:sldId id="1484" r:id="rId34"/>
    <p:sldId id="1485" r:id="rId35"/>
    <p:sldId id="1486" r:id="rId36"/>
    <p:sldId id="1487" r:id="rId37"/>
    <p:sldId id="1488" r:id="rId38"/>
    <p:sldId id="1490" r:id="rId39"/>
    <p:sldId id="1559" r:id="rId40"/>
    <p:sldId id="1491" r:id="rId41"/>
    <p:sldId id="1493" r:id="rId42"/>
    <p:sldId id="1494" r:id="rId43"/>
    <p:sldId id="1560" r:id="rId44"/>
    <p:sldId id="1564" r:id="rId45"/>
    <p:sldId id="1489" r:id="rId46"/>
    <p:sldId id="1506" r:id="rId47"/>
    <p:sldId id="1471" r:id="rId48"/>
    <p:sldId id="1507" r:id="rId49"/>
    <p:sldId id="1540" r:id="rId50"/>
    <p:sldId id="1561" r:id="rId51"/>
    <p:sldId id="1496" r:id="rId52"/>
    <p:sldId id="1498" r:id="rId53"/>
    <p:sldId id="1499" r:id="rId54"/>
    <p:sldId id="1538" r:id="rId55"/>
    <p:sldId id="1500" r:id="rId56"/>
    <p:sldId id="1501" r:id="rId57"/>
    <p:sldId id="1503" r:id="rId58"/>
    <p:sldId id="1504" r:id="rId59"/>
    <p:sldId id="1539" r:id="rId60"/>
    <p:sldId id="1505" r:id="rId61"/>
    <p:sldId id="1502" r:id="rId62"/>
    <p:sldId id="1568" r:id="rId63"/>
    <p:sldId id="1542" r:id="rId64"/>
    <p:sldId id="1508" r:id="rId65"/>
    <p:sldId id="1562" r:id="rId66"/>
    <p:sldId id="1510" r:id="rId67"/>
    <p:sldId id="1511" r:id="rId68"/>
    <p:sldId id="1512" r:id="rId69"/>
    <p:sldId id="1513" r:id="rId70"/>
    <p:sldId id="1544" r:id="rId71"/>
    <p:sldId id="1543" r:id="rId72"/>
    <p:sldId id="1517" r:id="rId73"/>
    <p:sldId id="1563" r:id="rId74"/>
    <p:sldId id="1514" r:id="rId75"/>
    <p:sldId id="1515" r:id="rId76"/>
    <p:sldId id="1541" r:id="rId77"/>
    <p:sldId id="1516" r:id="rId78"/>
    <p:sldId id="1551" r:id="rId79"/>
    <p:sldId id="1552" r:id="rId80"/>
    <p:sldId id="1550" r:id="rId81"/>
    <p:sldId id="1565" r:id="rId82"/>
    <p:sldId id="1546" r:id="rId83"/>
    <p:sldId id="1547" r:id="rId84"/>
    <p:sldId id="1548" r:id="rId85"/>
    <p:sldId id="1570" r:id="rId86"/>
    <p:sldId id="1518" r:id="rId87"/>
    <p:sldId id="1519" r:id="rId88"/>
    <p:sldId id="1520" r:id="rId89"/>
    <p:sldId id="1545" r:id="rId90"/>
    <p:sldId id="1553" r:id="rId91"/>
    <p:sldId id="1554" r:id="rId92"/>
    <p:sldId id="1555" r:id="rId93"/>
    <p:sldId id="1521" r:id="rId94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525E6-5154-435A-94A5-36EDB644ED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0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/>
              <a:t>Cifar10 </a:t>
            </a:r>
            <a:r>
              <a:rPr lang="ko-KR" altLang="en-US" sz="1050" b="1" dirty="0"/>
              <a:t>이미지셋과 </a:t>
            </a:r>
            <a:r>
              <a:rPr lang="en-US" altLang="ko-KR" sz="1050" b="1" dirty="0"/>
              <a:t>CNN </a:t>
            </a:r>
            <a:r>
              <a:rPr lang="ko-KR" altLang="en-US" sz="1050" b="1" dirty="0"/>
              <a:t>성능향상 기법</a:t>
            </a:r>
            <a:endParaRPr lang="en-US" altLang="ko-KR" sz="1050" b="1" dirty="0">
              <a:solidFill>
                <a:schemeClr val="bg1"/>
              </a:solidFill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( 7. 26.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25YqrFO66L-Y4mhNK0eFYE0RS1Rg4yv" TargetMode="External"/><Relationship Id="rId2" Type="http://schemas.openxmlformats.org/officeDocument/2006/relationships/hyperlink" Target="https://github.com/ppooiiuuyh/-Tensorflow-implementations/tree/master/KICS-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drive/1vb0gEf1SFs38qeTzKuNfDB2ejOOHuqN6" TargetMode="External"/><Relationship Id="rId5" Type="http://schemas.openxmlformats.org/officeDocument/2006/relationships/hyperlink" Target="https://colab.research.google.com/drive/1PpD1gnHIxTP6EebImKddlAkHh95YsJBF" TargetMode="External"/><Relationship Id="rId4" Type="http://schemas.openxmlformats.org/officeDocument/2006/relationships/hyperlink" Target="https://colab.research.google.com/drive/1qfPFG1hEl2QkavzG-M3tjLPd5i2j8zo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vPsJw4UiQk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jp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dohyun.cau@gmail.com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1154421"/>
            <a:ext cx="6807259" cy="5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자료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PPT :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[workshop_kist_session1_cifar10.pptx]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[workshop_kist_session2_tensorflow.pptx]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[workshop_kist_session3_GAN.pptx]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DE1A4-FAB3-4CA5-A8CF-9804BFC208F8}"/>
              </a:ext>
            </a:extLst>
          </p:cNvPr>
          <p:cNvSpPr txBox="1"/>
          <p:nvPr/>
        </p:nvSpPr>
        <p:spPr>
          <a:xfrm>
            <a:off x="206931" y="1980716"/>
            <a:ext cx="8135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Source code : </a:t>
            </a:r>
            <a:r>
              <a:rPr lang="en-US" altLang="ko-KR" sz="1400" b="1" dirty="0">
                <a:hlinkClick r:id="rId2"/>
              </a:rPr>
              <a:t>https://github.com/ppooiiuuyh/-Tensorflow-implementations/tree/master/KICS-workshop</a:t>
            </a:r>
            <a:br>
              <a:rPr lang="en-US" altLang="ko-KR" sz="1400" b="1" dirty="0"/>
            </a:br>
            <a:r>
              <a:rPr lang="en-US" altLang="ko-KR" sz="1400" b="1" dirty="0"/>
              <a:t>[1_cnn_basic/cifar10_cnnbasic.py]</a:t>
            </a:r>
            <a:br>
              <a:rPr lang="en-US" altLang="ko-KR" sz="1400" b="1" dirty="0"/>
            </a:br>
            <a:r>
              <a:rPr lang="en-US" altLang="ko-KR" sz="1400" b="1" dirty="0"/>
              <a:t>[2_cnn_deeper/cifar10_cnnbasic_deeper.py]</a:t>
            </a:r>
            <a:br>
              <a:rPr lang="en-US" altLang="ko-KR" sz="1400" b="1" dirty="0"/>
            </a:br>
            <a:r>
              <a:rPr lang="en-US" altLang="ko-KR" sz="1400" b="1" dirty="0"/>
              <a:t>[4_cnn_deeper_init/cifar10_cnndeeper_init.py]</a:t>
            </a:r>
            <a:br>
              <a:rPr lang="en-US" altLang="ko-KR" sz="1400" b="1" dirty="0"/>
            </a:br>
            <a:r>
              <a:rPr lang="en-US" altLang="ko-KR" sz="1400" b="1" dirty="0"/>
              <a:t>[7_dropout/cifar10_cnndeeper_dropout.py]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93E0-E8DC-4DB1-832A-C2BA937FB5D2}"/>
              </a:ext>
            </a:extLst>
          </p:cNvPr>
          <p:cNvSpPr txBox="1"/>
          <p:nvPr/>
        </p:nvSpPr>
        <p:spPr>
          <a:xfrm>
            <a:off x="206931" y="3566794"/>
            <a:ext cx="8661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 err="1"/>
              <a:t>Colab</a:t>
            </a:r>
            <a:r>
              <a:rPr lang="en-US" altLang="ko-KR" sz="1400" b="1" dirty="0"/>
              <a:t> link : </a:t>
            </a:r>
            <a:br>
              <a:rPr lang="en-US" altLang="ko-KR" sz="1400" b="1" dirty="0"/>
            </a:br>
            <a:r>
              <a:rPr lang="en-US" altLang="ko-KR" sz="1400" b="1" dirty="0"/>
              <a:t>[1_cnn_basic		:  </a:t>
            </a:r>
            <a:r>
              <a:rPr lang="en-US" altLang="ko-KR" sz="1400" b="1" dirty="0">
                <a:hlinkClick r:id="rId3"/>
              </a:rPr>
              <a:t>https://colab.research.google.com/drive/1l25YqrFO66L-Y4mhNK0eFYE0RS1Rg4yv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[2_cnn_deeper 		:  </a:t>
            </a:r>
            <a:r>
              <a:rPr lang="en-US" altLang="ko-KR" sz="1400" b="1" dirty="0">
                <a:hlinkClick r:id="rId4"/>
              </a:rPr>
              <a:t>https://colab.research.google.com/drive/1qfPFG1hEl2QkavzG-M3tjLPd5i2j8zoG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[4_cnn_deeper_init 	:  </a:t>
            </a:r>
            <a:r>
              <a:rPr lang="en-US" altLang="ko-KR" sz="1400" b="1" dirty="0">
                <a:hlinkClick r:id="rId5"/>
              </a:rPr>
              <a:t>https://colab.research.google.com/drive/1PpD1gnHIxTP6EebImKddlAkHh95YsJBF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[7_dropout  		:  </a:t>
            </a:r>
            <a:r>
              <a:rPr lang="en-US" altLang="ko-KR" sz="1400" b="1" dirty="0">
                <a:hlinkClick r:id="rId6"/>
              </a:rPr>
              <a:t>https://colab.research.google.com/drive/1vb0gEf1SFs38qeTzKuNfDB2ejOOHuqN6</a:t>
            </a:r>
            <a:r>
              <a:rPr lang="en-US" altLang="ko-KR" sz="1400" b="1" dirty="0"/>
              <a:t> 	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Google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CoLAB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(GPU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지원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online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jupyter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notebook)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CB584B-230D-44B0-86A5-9F6D4F3D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" y="907509"/>
            <a:ext cx="3814468" cy="20074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51EFC7-A2BD-4AE4-B0CB-8C4387FB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51" y="907509"/>
            <a:ext cx="4108720" cy="20074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3CBF75-A3E0-4FF1-B671-411B6F203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40" b="36243"/>
          <a:stretch/>
        </p:blipFill>
        <p:spPr>
          <a:xfrm>
            <a:off x="286049" y="3463020"/>
            <a:ext cx="2496503" cy="2487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EC5438-E354-4960-9269-70F57A790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56" y="4081488"/>
            <a:ext cx="1955665" cy="7150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086437-0D2F-462E-AF55-A32B5758D7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670"/>
          <a:stretch/>
        </p:blipFill>
        <p:spPr>
          <a:xfrm>
            <a:off x="4706851" y="3463020"/>
            <a:ext cx="4108721" cy="2487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089A29-1B9E-493D-912B-5894D4EFE950}"/>
              </a:ext>
            </a:extLst>
          </p:cNvPr>
          <p:cNvSpPr/>
          <p:nvPr/>
        </p:nvSpPr>
        <p:spPr>
          <a:xfrm>
            <a:off x="4572000" y="1029810"/>
            <a:ext cx="512381" cy="3551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A363A-0614-4025-8727-A7BEEA9F4290}"/>
              </a:ext>
            </a:extLst>
          </p:cNvPr>
          <p:cNvSpPr/>
          <p:nvPr/>
        </p:nvSpPr>
        <p:spPr>
          <a:xfrm>
            <a:off x="914400" y="1733664"/>
            <a:ext cx="603682" cy="219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5BC706-D164-4434-9FF0-933F0BEF6885}"/>
              </a:ext>
            </a:extLst>
          </p:cNvPr>
          <p:cNvSpPr/>
          <p:nvPr/>
        </p:nvSpPr>
        <p:spPr>
          <a:xfrm>
            <a:off x="1500274" y="5577694"/>
            <a:ext cx="1038740" cy="228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F482F6C-91B0-40ED-9D14-BA6E7086A595}"/>
              </a:ext>
            </a:extLst>
          </p:cNvPr>
          <p:cNvCxnSpPr>
            <a:cxnSpLocks/>
          </p:cNvCxnSpPr>
          <p:nvPr/>
        </p:nvCxnSpPr>
        <p:spPr>
          <a:xfrm>
            <a:off x="4120500" y="1926455"/>
            <a:ext cx="5123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4F8543-DFEE-4C92-9B6D-4E456EF499CB}"/>
              </a:ext>
            </a:extLst>
          </p:cNvPr>
          <p:cNvCxnSpPr>
            <a:cxnSpLocks/>
          </p:cNvCxnSpPr>
          <p:nvPr/>
        </p:nvCxnSpPr>
        <p:spPr>
          <a:xfrm flipH="1">
            <a:off x="4120500" y="2975679"/>
            <a:ext cx="512382" cy="2774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B1B0601-0B2C-4D5C-A470-F28DE0DA3B11}"/>
              </a:ext>
            </a:extLst>
          </p:cNvPr>
          <p:cNvCxnSpPr>
            <a:cxnSpLocks/>
          </p:cNvCxnSpPr>
          <p:nvPr/>
        </p:nvCxnSpPr>
        <p:spPr>
          <a:xfrm>
            <a:off x="4120500" y="4706755"/>
            <a:ext cx="5123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5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1" y="2301080"/>
            <a:ext cx="8593277" cy="2347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824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큰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/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037776" y="5176665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174046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257148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037776" y="234637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175229" y="234637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87C9A9-E527-448C-827E-E5F9D34F7B49}"/>
              </a:ext>
            </a:extLst>
          </p:cNvPr>
          <p:cNvGrpSpPr/>
          <p:nvPr/>
        </p:nvGrpSpPr>
        <p:grpSpPr>
          <a:xfrm>
            <a:off x="156623" y="1152525"/>
            <a:ext cx="7416029" cy="2472010"/>
            <a:chOff x="1157287" y="2290762"/>
            <a:chExt cx="6829425" cy="22764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226457B-F08F-45EE-87F7-D617C9DD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287" y="2290762"/>
              <a:ext cx="6829425" cy="2276475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B43B64F-158C-405E-BFD2-9994429DC2DB}"/>
                </a:ext>
              </a:extLst>
            </p:cNvPr>
            <p:cNvCxnSpPr>
              <a:cxnSpLocks/>
            </p:cNvCxnSpPr>
            <p:nvPr/>
          </p:nvCxnSpPr>
          <p:spPr>
            <a:xfrm>
              <a:off x="1779463" y="3410581"/>
              <a:ext cx="279253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313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19CC70-CCED-4328-A341-099089B73476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8086A1-488F-4E51-9050-F27951E485F5}"/>
              </a:ext>
            </a:extLst>
          </p:cNvPr>
          <p:cNvSpPr/>
          <p:nvPr/>
        </p:nvSpPr>
        <p:spPr>
          <a:xfrm>
            <a:off x="734185" y="1244975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10D45-0E89-4E9B-A530-8967ECD5BF9F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27A79-6D33-410B-ABC9-291B67DFB536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1D0E94-FC79-4A02-8090-434160046EE9}"/>
              </a:ext>
            </a:extLst>
          </p:cNvPr>
          <p:cNvSpPr/>
          <p:nvPr/>
        </p:nvSpPr>
        <p:spPr>
          <a:xfrm flipH="1">
            <a:off x="2548220" y="3008998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178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8738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Loss </a:t>
            </a:r>
            <a:r>
              <a:rPr lang="ko-KR" altLang="en-US" dirty="0"/>
              <a:t>에 </a:t>
            </a:r>
            <a:r>
              <a:rPr lang="en-US" altLang="ko-KR" dirty="0"/>
              <a:t>Weight</a:t>
            </a:r>
            <a:r>
              <a:rPr lang="ko-KR" altLang="en-US" dirty="0"/>
              <a:t>들의 합을 </a:t>
            </a:r>
            <a:r>
              <a:rPr lang="en-US" altLang="ko-KR" dirty="0" err="1"/>
              <a:t>Regularizer</a:t>
            </a:r>
            <a:r>
              <a:rPr lang="en-US" altLang="ko-KR" dirty="0"/>
              <a:t> </a:t>
            </a:r>
            <a:r>
              <a:rPr lang="ko-KR" altLang="en-US" dirty="0"/>
              <a:t>로 더해주면 전체 </a:t>
            </a:r>
            <a:r>
              <a:rPr lang="en-US" altLang="ko-KR" dirty="0"/>
              <a:t>weight</a:t>
            </a:r>
            <a:r>
              <a:rPr lang="ko-KR" altLang="en-US" dirty="0"/>
              <a:t>들이 과도하게 커지는 것을 완화 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D7C6A9-F849-4986-9D95-AFB531F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81" y="2683774"/>
            <a:ext cx="7473038" cy="28611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E17F271-8897-41A0-B7F0-A3F8649D7646}"/>
              </a:ext>
            </a:extLst>
          </p:cNvPr>
          <p:cNvSpPr/>
          <p:nvPr/>
        </p:nvSpPr>
        <p:spPr>
          <a:xfrm>
            <a:off x="6718300" y="3213100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4377EB-C9C5-4EFA-936B-4D03866E7C9E}"/>
              </a:ext>
            </a:extLst>
          </p:cNvPr>
          <p:cNvSpPr/>
          <p:nvPr/>
        </p:nvSpPr>
        <p:spPr>
          <a:xfrm>
            <a:off x="4902200" y="4625449"/>
            <a:ext cx="927100" cy="876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1C58EF-AC93-476A-B360-50245EA855BE}"/>
              </a:ext>
            </a:extLst>
          </p:cNvPr>
          <p:cNvSpPr txBox="1"/>
          <p:nvPr/>
        </p:nvSpPr>
        <p:spPr>
          <a:xfrm>
            <a:off x="1933278" y="5983721"/>
            <a:ext cx="593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Lambda </a:t>
            </a:r>
            <a:r>
              <a:rPr lang="ko-KR" altLang="en-US" b="1" dirty="0"/>
              <a:t>는</a:t>
            </a:r>
            <a:r>
              <a:rPr lang="en-US" altLang="ko-KR" b="1" dirty="0"/>
              <a:t> </a:t>
            </a:r>
            <a:r>
              <a:rPr lang="ko-KR" altLang="en-US" b="1" dirty="0"/>
              <a:t>일반적으로 </a:t>
            </a:r>
            <a:r>
              <a:rPr lang="en-US" altLang="ko-KR" b="1" dirty="0"/>
              <a:t>0.0005</a:t>
            </a:r>
            <a:r>
              <a:rPr lang="ko-KR" altLang="en-US" b="1" dirty="0"/>
              <a:t>와</a:t>
            </a:r>
            <a:r>
              <a:rPr lang="en-US" altLang="ko-KR" b="1" dirty="0"/>
              <a:t> </a:t>
            </a:r>
            <a:r>
              <a:rPr lang="ko-KR" altLang="en-US" b="1" dirty="0"/>
              <a:t>같은 매우 작은 값을 사용</a:t>
            </a:r>
          </a:p>
        </p:txBody>
      </p:sp>
    </p:spTree>
    <p:extLst>
      <p:ext uri="{BB962C8B-B14F-4D97-AF65-F5344CB8AC3E}">
        <p14:creationId xmlns:p14="http://schemas.microsoft.com/office/powerpoint/2010/main" val="2881431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L1 vs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L2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643D2A-1960-4E19-81FC-662EBB44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14" y="2389987"/>
            <a:ext cx="7331172" cy="207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A3A7AC-2AF1-4BBA-8459-23F77411CF9C}"/>
              </a:ext>
            </a:extLst>
          </p:cNvPr>
          <p:cNvSpPr txBox="1"/>
          <p:nvPr/>
        </p:nvSpPr>
        <p:spPr>
          <a:xfrm>
            <a:off x="2797315" y="5291959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일반적인 경우 </a:t>
            </a:r>
            <a:r>
              <a:rPr lang="en-US" altLang="ko-KR" b="1" dirty="0"/>
              <a:t>L2 Loss</a:t>
            </a:r>
            <a:r>
              <a:rPr lang="ko-KR" altLang="en-US" b="1" dirty="0"/>
              <a:t>를 사용한다</a:t>
            </a:r>
          </a:p>
        </p:txBody>
      </p:sp>
    </p:spTree>
    <p:extLst>
      <p:ext uri="{BB962C8B-B14F-4D97-AF65-F5344CB8AC3E}">
        <p14:creationId xmlns:p14="http://schemas.microsoft.com/office/powerpoint/2010/main" val="3823040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Regularization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Regularization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C17CD-0397-4D11-ADA9-7B3FBF4E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09"/>
            <a:ext cx="9144000" cy="32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275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68769E-7F00-4C04-9461-BCED4CEFC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8" y="806668"/>
            <a:ext cx="8182303" cy="545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595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6A7220-04CE-4D4C-AB4A-54FECC08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0" y="1042239"/>
            <a:ext cx="5004600" cy="50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2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720188-212E-4771-9042-9D6C5FFD2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022" y="913880"/>
            <a:ext cx="6053956" cy="5063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239EC-BC69-43DC-B9D2-932D787170EA}"/>
              </a:ext>
            </a:extLst>
          </p:cNvPr>
          <p:cNvSpPr txBox="1"/>
          <p:nvPr/>
        </p:nvSpPr>
        <p:spPr>
          <a:xfrm>
            <a:off x="106587" y="6023191"/>
            <a:ext cx="638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 err="1"/>
              <a:t>youtube</a:t>
            </a:r>
            <a:r>
              <a:rPr lang="en-US" altLang="ko-KR" dirty="0"/>
              <a:t> : </a:t>
            </a:r>
            <a:r>
              <a:rPr lang="en-US" altLang="ko-KR" dirty="0">
                <a:hlinkClick r:id="rId3"/>
              </a:rPr>
              <a:t>https://www.youtube.com/watch?v=5vPsJw4UiQk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997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545AB8-DE02-4DAE-80A6-E649D77B2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748425"/>
            <a:ext cx="7334309" cy="564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4287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313"/>
          <a:stretch/>
        </p:blipFill>
        <p:spPr>
          <a:xfrm>
            <a:off x="89335" y="624259"/>
            <a:ext cx="8924328" cy="41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8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64E8F8-161A-4B83-9BF1-04EB1682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55"/>
          <a:stretch/>
        </p:blipFill>
        <p:spPr>
          <a:xfrm>
            <a:off x="89335" y="812801"/>
            <a:ext cx="8975147" cy="43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69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6A667-80A4-40B0-9CB1-04589491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7" y="672630"/>
            <a:ext cx="8145518" cy="551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383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D3021B-3AC9-4742-AC42-44AB4CE4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345"/>
            <a:ext cx="9144000" cy="577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270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6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33CDE29F-5D2D-4C37-A462-B4C307135902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Translation Invariance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734E0-018E-4850-A854-125B0825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4"/>
          <a:stretch/>
        </p:blipFill>
        <p:spPr>
          <a:xfrm>
            <a:off x="2654299" y="1180090"/>
            <a:ext cx="3835401" cy="49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4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Data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Augmentation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1000651"/>
            <a:ext cx="87380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왜곡된 이미지에 대하여도 강경한 성능을 얻기 위해서는 이러한 변화요소를 반영하는 다양한 학습 데이터를 필요로 한다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이러한 변화를 포함하는 학습데이터를 모으는 것은 쉽지 않다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기존의 학습데이터로부터 인공적으로 추가 학습 데이터를 생성한다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6B9692-867E-4D5A-A46B-5ED3DCA7F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8975"/>
            <a:ext cx="9144000" cy="321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448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57168-302C-4295-B88E-1F92C5E1D1F8}"/>
              </a:ext>
            </a:extLst>
          </p:cNvPr>
          <p:cNvSpPr txBox="1"/>
          <p:nvPr/>
        </p:nvSpPr>
        <p:spPr>
          <a:xfrm>
            <a:off x="207545" y="860951"/>
            <a:ext cx="8738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여러 모델들의 분류결과를 다수결로 취합하여 최종 결과로 사용한다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효과는 좋으나 사용하는 모델 수에 비례하여 처리시간이 배로 증가한다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3E5B40-286A-4F72-B54D-7118F47B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07" y="2210679"/>
            <a:ext cx="5589786" cy="32597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AB0631-28EC-40F9-B3F8-753274621854}"/>
              </a:ext>
            </a:extLst>
          </p:cNvPr>
          <p:cNvSpPr txBox="1"/>
          <p:nvPr/>
        </p:nvSpPr>
        <p:spPr>
          <a:xfrm>
            <a:off x="1186084" y="5821523"/>
            <a:ext cx="647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여러 모델에서의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레이어</a:t>
            </a:r>
            <a:r>
              <a:rPr lang="en-US" altLang="ko-KR" b="1" dirty="0"/>
              <a:t> </a:t>
            </a:r>
            <a:r>
              <a:rPr lang="ko-KR" altLang="en-US" b="1" dirty="0"/>
              <a:t>출력 값을 평균 내어 사용한다</a:t>
            </a:r>
          </a:p>
        </p:txBody>
      </p:sp>
    </p:spTree>
    <p:extLst>
      <p:ext uri="{BB962C8B-B14F-4D97-AF65-F5344CB8AC3E}">
        <p14:creationId xmlns:p14="http://schemas.microsoft.com/office/powerpoint/2010/main" val="25957216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F6FE8F-9061-479E-A915-00E1BFBA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89886"/>
            <a:ext cx="7325710" cy="54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0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BF8F7A-2CE7-4B96-806C-9CE7E6D7D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24" b="890"/>
          <a:stretch/>
        </p:blipFill>
        <p:spPr>
          <a:xfrm>
            <a:off x="0" y="715902"/>
            <a:ext cx="7656786" cy="4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556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Ensemble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A14722-D8CA-4215-B020-8878AA2A6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28" y="2123090"/>
            <a:ext cx="6263944" cy="26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178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Advanced : More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Deeper Network Architecture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8E8FD0-117A-45B4-92E0-E7426E76E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68272" y="2536783"/>
            <a:ext cx="3933513" cy="12764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EAB30C-7D73-4F49-A328-0C72ED333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34" y="2139541"/>
            <a:ext cx="3779125" cy="2214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D2BCF6-92F3-4A64-A360-391D70FCCF0F}"/>
              </a:ext>
            </a:extLst>
          </p:cNvPr>
          <p:cNvSpPr txBox="1"/>
          <p:nvPr/>
        </p:nvSpPr>
        <p:spPr>
          <a:xfrm flipH="1">
            <a:off x="49136" y="5489024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(a) </a:t>
            </a:r>
            <a:r>
              <a:rPr lang="en-US" altLang="ko-KR" dirty="0" err="1"/>
              <a:t>GoogLeNet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2336AD-E5B3-4F23-9F8F-6883ACB85C1D}"/>
              </a:ext>
            </a:extLst>
          </p:cNvPr>
          <p:cNvSpPr txBox="1"/>
          <p:nvPr/>
        </p:nvSpPr>
        <p:spPr>
          <a:xfrm flipH="1">
            <a:off x="2542713" y="5489024"/>
            <a:ext cx="1898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(b)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3BAE5C-7F42-44BF-89CB-65BC659548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12" b="5696"/>
          <a:stretch/>
        </p:blipFill>
        <p:spPr>
          <a:xfrm>
            <a:off x="2542713" y="941383"/>
            <a:ext cx="2071523" cy="43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628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21743</TotalTime>
  <Words>1804</Words>
  <Application>Microsoft Office PowerPoint</Application>
  <PresentationFormat>화면 슬라이드 쇼(4:3)</PresentationFormat>
  <Paragraphs>408</Paragraphs>
  <Slides>93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100" baseType="lpstr">
      <vt:lpstr>맑은 고딕</vt:lpstr>
      <vt:lpstr>Arial</vt:lpstr>
      <vt:lpstr>Arial Narrow</vt:lpstr>
      <vt:lpstr>Calibri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전 주형</cp:lastModifiedBy>
  <cp:revision>336</cp:revision>
  <cp:lastPrinted>2017-11-10T19:08:48Z</cp:lastPrinted>
  <dcterms:created xsi:type="dcterms:W3CDTF">2017-10-21T11:07:25Z</dcterms:created>
  <dcterms:modified xsi:type="dcterms:W3CDTF">2019-07-25T08:40:53Z</dcterms:modified>
</cp:coreProperties>
</file>